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slide3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0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_rels/presentation.xml.rels" ContentType="application/vnd.openxmlformats-package.relationships+xml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55.png" ContentType="image/png"/>
  <Override PartName="/ppt/media/image5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24.png" ContentType="image/png"/>
  <Override PartName="/ppt/media/image59.png" ContentType="image/png"/>
  <Override PartName="/ppt/media/image9.png" ContentType="image/png"/>
  <Override PartName="/ppt/media/image23.png" ContentType="image/png"/>
  <Override PartName="/ppt/media/image58.png" ContentType="image/png"/>
  <Override PartName="/ppt/media/image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11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39.png" ContentType="image/png"/>
  <Override PartName="/ppt/media/image54.png" ContentType="image/png"/>
  <Override PartName="/ppt/media/image4.png" ContentType="image/png"/>
  <Override PartName="/ppt/media/image38.png" ContentType="image/png"/>
  <Override PartName="/ppt/media/image53.png" ContentType="image/png"/>
  <Override PartName="/ppt/media/image3.png" ContentType="image/png"/>
  <Override PartName="/ppt/media/image37.png" ContentType="image/png"/>
  <Override PartName="/ppt/media/image52.png" ContentType="image/png"/>
  <Override PartName="/ppt/media/image2.png" ContentType="image/png"/>
  <Override PartName="/ppt/media/image36.png" ContentType="image/png"/>
  <Override PartName="/ppt/media/image51.png" ContentType="image/png"/>
  <Override PartName="/ppt/media/image1.png" ContentType="image/png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AA57E13-E957-45D5-B3BA-BEB3E99B197E}" type="slidenum">
              <a:rPr b="0" lang="en-IN" sz="1400" spc="-1" strike="noStrike">
                <a:latin typeface="Times New Roman"/>
              </a:rPr>
              <a:t>1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2680" cy="3607560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The monitor probably contains a million pixels, and the</a:t>
            </a:r>
            <a:endParaRPr b="0" lang="en-IN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ball is represented by, say, a thousand pixels. In most sports, we’re concerned with</a:t>
            </a:r>
            <a:endParaRPr b="0" lang="en-IN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the position of the ball at a given time. For your brain to follow what’s going on,</a:t>
            </a:r>
            <a:endParaRPr b="0" lang="en-IN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you need to follow the position of the ball on the playing field. You do this naturally,</a:t>
            </a:r>
            <a:endParaRPr b="0" lang="en-IN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without even thinking about it. Behind the scene, you’re converting the million</a:t>
            </a:r>
            <a:endParaRPr b="0" lang="en-IN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pixels on the monitor into a three-dimensional image showing the ball’s</a:t>
            </a:r>
            <a:endParaRPr b="0" lang="en-IN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position on the playing field, in real time. You’ve reduced the data from one million</a:t>
            </a:r>
            <a:endParaRPr b="0" lang="en-IN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dimensions to three.</a:t>
            </a:r>
            <a:endParaRPr b="0" lang="en-IN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IN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IN" sz="1200" spc="-1" strike="noStrike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8C03473-F906-4A7F-97F0-20D6C01BFE31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-58320" y="81000"/>
            <a:ext cx="7791120" cy="12024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"/>
          <p:cNvPicPr/>
          <p:nvPr/>
        </p:nvPicPr>
        <p:blipFill>
          <a:blip r:embed="rId2"/>
          <a:stretch/>
        </p:blipFill>
        <p:spPr>
          <a:xfrm>
            <a:off x="-58320" y="81000"/>
            <a:ext cx="7791120" cy="120240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288000" y="2180520"/>
            <a:ext cx="6912000" cy="771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4800" spc="-1" strike="noStrike">
                <a:latin typeface="Arial"/>
              </a:rPr>
              <a:t>Dimension Reduction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85" name="Line 2"/>
          <p:cNvSpPr/>
          <p:nvPr/>
        </p:nvSpPr>
        <p:spPr>
          <a:xfrm>
            <a:off x="360000" y="2952000"/>
            <a:ext cx="72720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8" name="Picture 3" descr=""/>
          <p:cNvPicPr/>
          <p:nvPr/>
        </p:nvPicPr>
        <p:blipFill>
          <a:blip r:embed="rId1"/>
          <a:stretch/>
        </p:blipFill>
        <p:spPr>
          <a:xfrm>
            <a:off x="8930160" y="39240"/>
            <a:ext cx="1117440" cy="376200"/>
          </a:xfrm>
          <a:prstGeom prst="rect">
            <a:avLst/>
          </a:prstGeom>
          <a:ln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360" y="5565960"/>
            <a:ext cx="7558560" cy="133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Georgia"/>
                <a:ea typeface="DejaVu Sans"/>
              </a:rPr>
              <a:t>Copyright © www.ITbodhi.com</a:t>
            </a:r>
            <a:endParaRPr b="0" lang="en-IN" sz="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IN" sz="800" spc="-1" strike="noStrike">
              <a:latin typeface="Arial"/>
            </a:endParaRPr>
          </a:p>
        </p:txBody>
      </p:sp>
      <p:pic>
        <p:nvPicPr>
          <p:cNvPr id="130" name="Picture 1" descr=""/>
          <p:cNvPicPr/>
          <p:nvPr/>
        </p:nvPicPr>
        <p:blipFill>
          <a:blip r:embed="rId2"/>
          <a:srcRect l="0" t="536" r="0" b="0"/>
          <a:stretch/>
        </p:blipFill>
        <p:spPr>
          <a:xfrm>
            <a:off x="-2520" y="1149480"/>
            <a:ext cx="10050120" cy="4284720"/>
          </a:xfrm>
          <a:prstGeom prst="rect">
            <a:avLst/>
          </a:prstGeom>
          <a:ln>
            <a:noFill/>
          </a:ln>
        </p:spPr>
      </p:pic>
      <p:sp>
        <p:nvSpPr>
          <p:cNvPr id="131" name="CustomShape 3"/>
          <p:cNvSpPr/>
          <p:nvPr/>
        </p:nvSpPr>
        <p:spPr>
          <a:xfrm>
            <a:off x="64080" y="8496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457200"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Eigen vector and Eigen Values</a:t>
            </a:r>
            <a:endParaRPr b="0" lang="en-IN" sz="357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Eigen Value Calculation</a:t>
            </a:r>
            <a:endParaRPr b="0" lang="en-IN" sz="3570" spc="-1" strike="noStrike">
              <a:latin typeface="Arial"/>
            </a:endParaRPr>
          </a:p>
        </p:txBody>
      </p:sp>
      <p:pic>
        <p:nvPicPr>
          <p:cNvPr id="133" name="Picture 3" descr=""/>
          <p:cNvPicPr/>
          <p:nvPr/>
        </p:nvPicPr>
        <p:blipFill>
          <a:blip r:embed="rId1"/>
          <a:stretch/>
        </p:blipFill>
        <p:spPr>
          <a:xfrm>
            <a:off x="8930160" y="39240"/>
            <a:ext cx="1117440" cy="37620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360" y="5565960"/>
            <a:ext cx="7558560" cy="133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Georgia"/>
                <a:ea typeface="DejaVu Sans"/>
              </a:rPr>
              <a:t>Copyright © www.ITbodhi.com</a:t>
            </a:r>
            <a:endParaRPr b="0" lang="en-IN" sz="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IN" sz="800" spc="-1" strike="noStrike">
              <a:latin typeface="Arial"/>
            </a:endParaRPr>
          </a:p>
        </p:txBody>
      </p:sp>
      <p:pic>
        <p:nvPicPr>
          <p:cNvPr id="135" name="Picture 1" descr=""/>
          <p:cNvPicPr/>
          <p:nvPr/>
        </p:nvPicPr>
        <p:blipFill>
          <a:blip r:embed="rId2"/>
          <a:stretch/>
        </p:blipFill>
        <p:spPr>
          <a:xfrm>
            <a:off x="709200" y="1338480"/>
            <a:ext cx="8220240" cy="381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Eigen Vector Calculation</a:t>
            </a:r>
            <a:endParaRPr b="0" lang="en-IN" sz="3570" spc="-1" strike="noStrike">
              <a:latin typeface="Arial"/>
            </a:endParaRPr>
          </a:p>
        </p:txBody>
      </p:sp>
      <p:pic>
        <p:nvPicPr>
          <p:cNvPr id="137" name="Picture 3" descr=""/>
          <p:cNvPicPr/>
          <p:nvPr/>
        </p:nvPicPr>
        <p:blipFill>
          <a:blip r:embed="rId1"/>
          <a:stretch/>
        </p:blipFill>
        <p:spPr>
          <a:xfrm>
            <a:off x="8930160" y="39240"/>
            <a:ext cx="1117440" cy="37620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360" y="5565960"/>
            <a:ext cx="7558560" cy="133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Georgia"/>
                <a:ea typeface="DejaVu Sans"/>
              </a:rPr>
              <a:t>Copyright © www.ITbodhi.com</a:t>
            </a:r>
            <a:endParaRPr b="0" lang="en-IN" sz="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IN" sz="800" spc="-1" strike="noStrike">
              <a:latin typeface="Arial"/>
            </a:endParaRPr>
          </a:p>
        </p:txBody>
      </p:sp>
      <p:pic>
        <p:nvPicPr>
          <p:cNvPr id="139" name="Picture 2" descr=""/>
          <p:cNvPicPr/>
          <p:nvPr/>
        </p:nvPicPr>
        <p:blipFill>
          <a:blip r:embed="rId2"/>
          <a:stretch/>
        </p:blipFill>
        <p:spPr>
          <a:xfrm>
            <a:off x="1149480" y="1621440"/>
            <a:ext cx="8027280" cy="334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Eigen Vector Calculation</a:t>
            </a:r>
            <a:endParaRPr b="0" lang="en-IN" sz="3570" spc="-1" strike="noStrike">
              <a:latin typeface="Arial"/>
            </a:endParaRPr>
          </a:p>
        </p:txBody>
      </p:sp>
      <p:pic>
        <p:nvPicPr>
          <p:cNvPr id="141" name="Picture 3" descr=""/>
          <p:cNvPicPr/>
          <p:nvPr/>
        </p:nvPicPr>
        <p:blipFill>
          <a:blip r:embed="rId1"/>
          <a:stretch/>
        </p:blipFill>
        <p:spPr>
          <a:xfrm>
            <a:off x="8930160" y="39240"/>
            <a:ext cx="1117440" cy="37620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360" y="5565960"/>
            <a:ext cx="7558560" cy="133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Georgia"/>
                <a:ea typeface="DejaVu Sans"/>
              </a:rPr>
              <a:t>Copyright © www.ITbodhi.com</a:t>
            </a:r>
            <a:endParaRPr b="0" lang="en-IN" sz="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IN" sz="800" spc="-1" strike="noStrike">
              <a:latin typeface="Arial"/>
            </a:endParaRPr>
          </a:p>
        </p:txBody>
      </p:sp>
      <p:pic>
        <p:nvPicPr>
          <p:cNvPr id="143" name="Picture 2" descr=""/>
          <p:cNvPicPr/>
          <p:nvPr/>
        </p:nvPicPr>
        <p:blipFill>
          <a:blip r:embed="rId2"/>
          <a:stretch/>
        </p:blipFill>
        <p:spPr>
          <a:xfrm>
            <a:off x="1149480" y="1621440"/>
            <a:ext cx="8027280" cy="3347280"/>
          </a:xfrm>
          <a:prstGeom prst="rect">
            <a:avLst/>
          </a:prstGeom>
          <a:ln>
            <a:noFill/>
          </a:ln>
        </p:spPr>
      </p:pic>
      <p:pic>
        <p:nvPicPr>
          <p:cNvPr id="144" name="Picture 1" descr=""/>
          <p:cNvPicPr/>
          <p:nvPr/>
        </p:nvPicPr>
        <p:blipFill>
          <a:blip r:embed="rId3"/>
          <a:stretch/>
        </p:blipFill>
        <p:spPr>
          <a:xfrm>
            <a:off x="158760" y="372960"/>
            <a:ext cx="9762480" cy="492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3" descr=""/>
          <p:cNvPicPr/>
          <p:nvPr/>
        </p:nvPicPr>
        <p:blipFill>
          <a:blip r:embed="rId1"/>
          <a:stretch/>
        </p:blipFill>
        <p:spPr>
          <a:xfrm>
            <a:off x="8930160" y="39240"/>
            <a:ext cx="1117440" cy="376200"/>
          </a:xfrm>
          <a:prstGeom prst="rect">
            <a:avLst/>
          </a:prstGeom>
          <a:ln>
            <a:noFill/>
          </a:ln>
        </p:spPr>
      </p:pic>
      <p:sp>
        <p:nvSpPr>
          <p:cNvPr id="146" name="CustomShape 1"/>
          <p:cNvSpPr/>
          <p:nvPr/>
        </p:nvSpPr>
        <p:spPr>
          <a:xfrm>
            <a:off x="360" y="5565960"/>
            <a:ext cx="7558560" cy="133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Georgia"/>
                <a:ea typeface="DejaVu Sans"/>
              </a:rPr>
              <a:t>Copyright © www.ITbodhi.com</a:t>
            </a:r>
            <a:endParaRPr b="0" lang="en-IN" sz="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IN" sz="800" spc="-1" strike="noStrike">
              <a:latin typeface="Arial"/>
            </a:endParaRPr>
          </a:p>
        </p:txBody>
      </p:sp>
      <p:pic>
        <p:nvPicPr>
          <p:cNvPr id="147" name="Picture 1" descr=""/>
          <p:cNvPicPr/>
          <p:nvPr/>
        </p:nvPicPr>
        <p:blipFill>
          <a:blip r:embed="rId2"/>
          <a:stretch/>
        </p:blipFill>
        <p:spPr>
          <a:xfrm>
            <a:off x="115200" y="416160"/>
            <a:ext cx="9762480" cy="4923720"/>
          </a:xfrm>
          <a:prstGeom prst="rect">
            <a:avLst/>
          </a:prstGeom>
          <a:ln>
            <a:noFill/>
          </a:ln>
        </p:spPr>
      </p:pic>
      <p:sp>
        <p:nvSpPr>
          <p:cNvPr id="148" name="TextShape 2"/>
          <p:cNvSpPr txBox="1"/>
          <p:nvPr/>
        </p:nvSpPr>
        <p:spPr>
          <a:xfrm>
            <a:off x="216000" y="4536000"/>
            <a:ext cx="4392000" cy="87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IN" sz="1800" spc="-1" strike="noStrike">
                <a:latin typeface="Arial"/>
              </a:rPr>
              <a:t>Eigen vector tell us about dataset that data is stretched in which direction and by how much.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3" descr=""/>
          <p:cNvPicPr/>
          <p:nvPr/>
        </p:nvPicPr>
        <p:blipFill>
          <a:blip r:embed="rId1"/>
          <a:stretch/>
        </p:blipFill>
        <p:spPr>
          <a:xfrm>
            <a:off x="8930160" y="39240"/>
            <a:ext cx="1117440" cy="37620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360" y="5565960"/>
            <a:ext cx="7558560" cy="133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Georgia"/>
                <a:ea typeface="DejaVu Sans"/>
              </a:rPr>
              <a:t>Copyright © www.ITbodhi.com</a:t>
            </a:r>
            <a:endParaRPr b="0" lang="en-IN" sz="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IN" sz="800" spc="-1" strike="noStrike">
              <a:latin typeface="Arial"/>
            </a:endParaRPr>
          </a:p>
        </p:txBody>
      </p:sp>
      <p:pic>
        <p:nvPicPr>
          <p:cNvPr id="151" name="Picture 3" descr=""/>
          <p:cNvPicPr/>
          <p:nvPr/>
        </p:nvPicPr>
        <p:blipFill>
          <a:blip r:embed="rId2"/>
          <a:stretch/>
        </p:blipFill>
        <p:spPr>
          <a:xfrm>
            <a:off x="513720" y="1628640"/>
            <a:ext cx="3825360" cy="2972880"/>
          </a:xfrm>
          <a:prstGeom prst="rect">
            <a:avLst/>
          </a:prstGeom>
          <a:ln>
            <a:noFill/>
          </a:ln>
        </p:spPr>
      </p:pic>
      <p:pic>
        <p:nvPicPr>
          <p:cNvPr id="152" name="Picture 2" descr=""/>
          <p:cNvPicPr/>
          <p:nvPr/>
        </p:nvPicPr>
        <p:blipFill>
          <a:blip r:embed="rId3"/>
          <a:stretch/>
        </p:blipFill>
        <p:spPr>
          <a:xfrm>
            <a:off x="5656320" y="1628640"/>
            <a:ext cx="3990600" cy="2973960"/>
          </a:xfrm>
          <a:prstGeom prst="rect">
            <a:avLst/>
          </a:prstGeom>
          <a:ln>
            <a:noFill/>
          </a:ln>
        </p:spPr>
      </p:pic>
      <p:sp>
        <p:nvSpPr>
          <p:cNvPr id="153" name="CustomShape 2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Selecting projection line</a:t>
            </a:r>
            <a:endParaRPr b="0" lang="en-IN" sz="357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3" descr=""/>
          <p:cNvPicPr/>
          <p:nvPr/>
        </p:nvPicPr>
        <p:blipFill>
          <a:blip r:embed="rId1"/>
          <a:stretch/>
        </p:blipFill>
        <p:spPr>
          <a:xfrm>
            <a:off x="8930160" y="39240"/>
            <a:ext cx="1117440" cy="37620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>
            <a:off x="360" y="5565960"/>
            <a:ext cx="7558560" cy="133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Georgia"/>
                <a:ea typeface="DejaVu Sans"/>
              </a:rPr>
              <a:t>Copyright © www.ITbodhi.com</a:t>
            </a:r>
            <a:endParaRPr b="0" lang="en-IN" sz="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IN" sz="8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We found it …</a:t>
            </a:r>
            <a:endParaRPr b="0" lang="en-IN" sz="3570" spc="-1" strike="noStrike">
              <a:latin typeface="Arial"/>
            </a:endParaRPr>
          </a:p>
        </p:txBody>
      </p:sp>
      <p:pic>
        <p:nvPicPr>
          <p:cNvPr id="157" name="Picture 1" descr=""/>
          <p:cNvPicPr/>
          <p:nvPr/>
        </p:nvPicPr>
        <p:blipFill>
          <a:blip r:embed="rId2"/>
          <a:stretch/>
        </p:blipFill>
        <p:spPr>
          <a:xfrm>
            <a:off x="339480" y="1528200"/>
            <a:ext cx="9102240" cy="338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3" descr=""/>
          <p:cNvPicPr/>
          <p:nvPr/>
        </p:nvPicPr>
        <p:blipFill>
          <a:blip r:embed="rId1"/>
          <a:stretch/>
        </p:blipFill>
        <p:spPr>
          <a:xfrm>
            <a:off x="8930160" y="39240"/>
            <a:ext cx="1117440" cy="37620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360" y="5565960"/>
            <a:ext cx="7558560" cy="133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Georgia"/>
                <a:ea typeface="DejaVu Sans"/>
              </a:rPr>
              <a:t>Copyright © www.ITbodhi.com</a:t>
            </a:r>
            <a:endParaRPr b="0" lang="en-IN" sz="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IN" sz="8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We found it …</a:t>
            </a:r>
            <a:endParaRPr b="0" lang="en-IN" sz="3570" spc="-1" strike="noStrike">
              <a:latin typeface="Arial"/>
            </a:endParaRPr>
          </a:p>
        </p:txBody>
      </p:sp>
      <p:pic>
        <p:nvPicPr>
          <p:cNvPr id="161" name="Picture 1" descr=""/>
          <p:cNvPicPr/>
          <p:nvPr/>
        </p:nvPicPr>
        <p:blipFill>
          <a:blip r:embed="rId2"/>
          <a:stretch/>
        </p:blipFill>
        <p:spPr>
          <a:xfrm>
            <a:off x="339480" y="1528200"/>
            <a:ext cx="9102240" cy="338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3" descr=""/>
          <p:cNvPicPr/>
          <p:nvPr/>
        </p:nvPicPr>
        <p:blipFill>
          <a:blip r:embed="rId1"/>
          <a:stretch/>
        </p:blipFill>
        <p:spPr>
          <a:xfrm>
            <a:off x="8930160" y="39240"/>
            <a:ext cx="1117440" cy="37620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360" y="5565960"/>
            <a:ext cx="7558560" cy="133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Georgia"/>
                <a:ea typeface="DejaVu Sans"/>
              </a:rPr>
              <a:t>Copyright © www.ITbodhi.com</a:t>
            </a:r>
            <a:endParaRPr b="0" lang="en-IN" sz="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IN" sz="8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We found it …</a:t>
            </a:r>
            <a:endParaRPr b="0" lang="en-IN" sz="3570" spc="-1" strike="noStrike">
              <a:latin typeface="Arial"/>
            </a:endParaRPr>
          </a:p>
        </p:txBody>
      </p:sp>
      <p:pic>
        <p:nvPicPr>
          <p:cNvPr id="165" name="Picture 2" descr=""/>
          <p:cNvPicPr/>
          <p:nvPr/>
        </p:nvPicPr>
        <p:blipFill>
          <a:blip r:embed="rId2"/>
          <a:stretch/>
        </p:blipFill>
        <p:spPr>
          <a:xfrm>
            <a:off x="0" y="500040"/>
            <a:ext cx="9247680" cy="499500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3"/>
          <a:stretch/>
        </p:blipFill>
        <p:spPr>
          <a:xfrm>
            <a:off x="6053040" y="693000"/>
            <a:ext cx="1722960" cy="1869840"/>
          </a:xfrm>
          <a:prstGeom prst="rect">
            <a:avLst/>
          </a:prstGeom>
          <a:ln>
            <a:noFill/>
          </a:ln>
        </p:spPr>
      </p:pic>
      <p:sp>
        <p:nvSpPr>
          <p:cNvPr id="167" name="CustomShape 3"/>
          <p:cNvSpPr/>
          <p:nvPr/>
        </p:nvSpPr>
        <p:spPr>
          <a:xfrm>
            <a:off x="1872000" y="2736000"/>
            <a:ext cx="432000" cy="432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1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2520000" y="4104000"/>
            <a:ext cx="432000" cy="432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2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9" name="CustomShape 5"/>
          <p:cNvSpPr/>
          <p:nvPr/>
        </p:nvSpPr>
        <p:spPr>
          <a:xfrm>
            <a:off x="4104000" y="2304000"/>
            <a:ext cx="432000" cy="432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3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0" name="CustomShape 6"/>
          <p:cNvSpPr/>
          <p:nvPr/>
        </p:nvSpPr>
        <p:spPr>
          <a:xfrm>
            <a:off x="7632000" y="4248000"/>
            <a:ext cx="432000" cy="432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7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1" name="CustomShape 7"/>
          <p:cNvSpPr/>
          <p:nvPr/>
        </p:nvSpPr>
        <p:spPr>
          <a:xfrm>
            <a:off x="4824000" y="4464000"/>
            <a:ext cx="432000" cy="432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6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2" name="CustomShape 8"/>
          <p:cNvSpPr/>
          <p:nvPr/>
        </p:nvSpPr>
        <p:spPr>
          <a:xfrm>
            <a:off x="5328000" y="2376000"/>
            <a:ext cx="432000" cy="432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5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3" name="CustomShape 9"/>
          <p:cNvSpPr/>
          <p:nvPr/>
        </p:nvSpPr>
        <p:spPr>
          <a:xfrm>
            <a:off x="5184000" y="1224000"/>
            <a:ext cx="432000" cy="43200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IN" sz="1800" spc="-1" strike="noStrike">
                <a:solidFill>
                  <a:srgbClr val="ffffff"/>
                </a:solidFill>
                <a:latin typeface="Arial"/>
              </a:rPr>
              <a:t>4</a:t>
            </a:r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" name="CustomShape 10"/>
          <p:cNvSpPr/>
          <p:nvPr/>
        </p:nvSpPr>
        <p:spPr>
          <a:xfrm>
            <a:off x="6768000" y="2664000"/>
            <a:ext cx="1080000" cy="504000"/>
          </a:xfrm>
          <a:prstGeom prst="wedgeRectCallout">
            <a:avLst>
              <a:gd name="adj1" fmla="val -70125"/>
              <a:gd name="adj2" fmla="val -125513"/>
            </a:avLst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IN" sz="1500" spc="-1" strike="noStrike">
                <a:solidFill>
                  <a:srgbClr val="ffffff"/>
                </a:solidFill>
                <a:latin typeface="Arial"/>
              </a:rPr>
              <a:t>Discard </a:t>
            </a:r>
            <a:endParaRPr b="0" lang="en-IN" sz="1500" spc="-1" strike="noStrike">
              <a:latin typeface="Arial"/>
            </a:endParaRPr>
          </a:p>
          <a:p>
            <a:pPr algn="ctr"/>
            <a:r>
              <a:rPr b="1" lang="en-IN" sz="1500" spc="-1" strike="noStrike">
                <a:solidFill>
                  <a:srgbClr val="ffffff"/>
                </a:solidFill>
                <a:latin typeface="Arial"/>
              </a:rPr>
              <a:t>bottom 3</a:t>
            </a:r>
            <a:endParaRPr b="0" lang="en-IN" sz="15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3" descr=""/>
          <p:cNvPicPr/>
          <p:nvPr/>
        </p:nvPicPr>
        <p:blipFill>
          <a:blip r:embed="rId1"/>
          <a:stretch/>
        </p:blipFill>
        <p:spPr>
          <a:xfrm>
            <a:off x="8930160" y="39240"/>
            <a:ext cx="1117440" cy="376200"/>
          </a:xfrm>
          <a:prstGeom prst="rect">
            <a:avLst/>
          </a:prstGeom>
          <a:ln>
            <a:noFill/>
          </a:ln>
        </p:spPr>
      </p:pic>
      <p:sp>
        <p:nvSpPr>
          <p:cNvPr id="176" name="CustomShape 1"/>
          <p:cNvSpPr/>
          <p:nvPr/>
        </p:nvSpPr>
        <p:spPr>
          <a:xfrm>
            <a:off x="360" y="5565960"/>
            <a:ext cx="7558560" cy="133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Georgia"/>
                <a:ea typeface="DejaVu Sans"/>
              </a:rPr>
              <a:t>Copyright © www.ITbodhi.com</a:t>
            </a:r>
            <a:endParaRPr b="0" lang="en-IN" sz="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IN" sz="8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Swiss roll </a:t>
            </a:r>
            <a:endParaRPr b="0" lang="en-IN" sz="3570" spc="-1" strike="noStrike">
              <a:latin typeface="Arial"/>
            </a:endParaRPr>
          </a:p>
        </p:txBody>
      </p:sp>
      <p:pic>
        <p:nvPicPr>
          <p:cNvPr id="178" name="Picture 1" descr=""/>
          <p:cNvPicPr/>
          <p:nvPr/>
        </p:nvPicPr>
        <p:blipFill>
          <a:blip r:embed="rId2"/>
          <a:stretch/>
        </p:blipFill>
        <p:spPr>
          <a:xfrm>
            <a:off x="2232000" y="1550160"/>
            <a:ext cx="5222520" cy="387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457200"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Curse of Dimensionality</a:t>
            </a:r>
            <a:endParaRPr b="0" lang="en-IN" sz="3570" spc="-1" strike="noStrike">
              <a:latin typeface="Arial"/>
            </a:endParaRPr>
          </a:p>
        </p:txBody>
      </p:sp>
      <p:pic>
        <p:nvPicPr>
          <p:cNvPr id="87" name="Picture 3" descr=""/>
          <p:cNvPicPr/>
          <p:nvPr/>
        </p:nvPicPr>
        <p:blipFill>
          <a:blip r:embed="rId1"/>
          <a:stretch/>
        </p:blipFill>
        <p:spPr>
          <a:xfrm>
            <a:off x="8930160" y="39240"/>
            <a:ext cx="1117440" cy="376200"/>
          </a:xfrm>
          <a:prstGeom prst="rect">
            <a:avLst/>
          </a:prstGeom>
          <a:ln>
            <a:noFill/>
          </a:ln>
        </p:spPr>
      </p:pic>
      <p:sp>
        <p:nvSpPr>
          <p:cNvPr id="88" name="CustomShape 2"/>
          <p:cNvSpPr/>
          <p:nvPr/>
        </p:nvSpPr>
        <p:spPr>
          <a:xfrm>
            <a:off x="360" y="5565960"/>
            <a:ext cx="7558560" cy="133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Georgia"/>
                <a:ea typeface="DejaVu Sans"/>
              </a:rPr>
              <a:t>Copyright © www.ITbodhi.com</a:t>
            </a:r>
            <a:endParaRPr b="0" lang="en-IN" sz="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IN" sz="800" spc="-1" strike="noStrike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504000" y="1726200"/>
            <a:ext cx="8984520" cy="20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Identifying Moving objects by human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Find a coin in a line , in a 2d space , in 3d space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How to convert 3 dimensional object into 2 or 1 dimension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Converting ourselves in 2 or 1 dimensions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3" descr=""/>
          <p:cNvPicPr/>
          <p:nvPr/>
        </p:nvPicPr>
        <p:blipFill>
          <a:blip r:embed="rId1"/>
          <a:stretch/>
        </p:blipFill>
        <p:spPr>
          <a:xfrm>
            <a:off x="8930160" y="39240"/>
            <a:ext cx="1117440" cy="376200"/>
          </a:xfrm>
          <a:prstGeom prst="rect">
            <a:avLst/>
          </a:prstGeom>
          <a:ln>
            <a:noFill/>
          </a:ln>
        </p:spPr>
      </p:pic>
      <p:sp>
        <p:nvSpPr>
          <p:cNvPr id="180" name="CustomShape 1"/>
          <p:cNvSpPr/>
          <p:nvPr/>
        </p:nvSpPr>
        <p:spPr>
          <a:xfrm>
            <a:off x="360" y="5565960"/>
            <a:ext cx="7558560" cy="133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Georgia"/>
                <a:ea typeface="DejaVu Sans"/>
              </a:rPr>
              <a:t>Copyright © www.ITbodhi.com</a:t>
            </a:r>
            <a:endParaRPr b="0" lang="en-IN" sz="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IN" sz="8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Swiss roll - Projection </a:t>
            </a:r>
            <a:endParaRPr b="0" lang="en-IN" sz="3570" spc="-1" strike="noStrike">
              <a:latin typeface="Arial"/>
            </a:endParaRPr>
          </a:p>
        </p:txBody>
      </p:sp>
      <p:pic>
        <p:nvPicPr>
          <p:cNvPr id="182" name="Picture 2" descr=""/>
          <p:cNvPicPr/>
          <p:nvPr/>
        </p:nvPicPr>
        <p:blipFill>
          <a:blip r:embed="rId2"/>
          <a:stretch/>
        </p:blipFill>
        <p:spPr>
          <a:xfrm>
            <a:off x="166680" y="1567440"/>
            <a:ext cx="9766800" cy="3499560"/>
          </a:xfrm>
          <a:prstGeom prst="rect">
            <a:avLst/>
          </a:prstGeom>
          <a:ln>
            <a:noFill/>
          </a:ln>
        </p:spPr>
      </p:pic>
      <p:sp>
        <p:nvSpPr>
          <p:cNvPr id="183" name="CustomShape 3"/>
          <p:cNvSpPr/>
          <p:nvPr/>
        </p:nvSpPr>
        <p:spPr>
          <a:xfrm>
            <a:off x="2254320" y="5067720"/>
            <a:ext cx="1672560" cy="41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Projection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7152840" y="5067720"/>
            <a:ext cx="1672560" cy="41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Unrolling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3" descr=""/>
          <p:cNvPicPr/>
          <p:nvPr/>
        </p:nvPicPr>
        <p:blipFill>
          <a:blip r:embed="rId1"/>
          <a:stretch/>
        </p:blipFill>
        <p:spPr>
          <a:xfrm>
            <a:off x="8930160" y="39240"/>
            <a:ext cx="1117440" cy="376200"/>
          </a:xfrm>
          <a:prstGeom prst="rect">
            <a:avLst/>
          </a:prstGeom>
          <a:ln>
            <a:noFill/>
          </a:ln>
        </p:spPr>
      </p:pic>
      <p:sp>
        <p:nvSpPr>
          <p:cNvPr id="186" name="CustomShape 1"/>
          <p:cNvSpPr/>
          <p:nvPr/>
        </p:nvSpPr>
        <p:spPr>
          <a:xfrm>
            <a:off x="360" y="5565960"/>
            <a:ext cx="7558560" cy="133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Georgia"/>
                <a:ea typeface="DejaVu Sans"/>
              </a:rPr>
              <a:t>Copyright © www.ITbodhi.com</a:t>
            </a:r>
            <a:endParaRPr b="0" lang="en-IN" sz="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IN" sz="8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Swiss roll - Projection </a:t>
            </a:r>
            <a:endParaRPr b="0" lang="en-IN" sz="3570" spc="-1" strike="noStrike">
              <a:latin typeface="Arial"/>
            </a:endParaRPr>
          </a:p>
        </p:txBody>
      </p:sp>
      <p:pic>
        <p:nvPicPr>
          <p:cNvPr id="188" name="Picture 2" descr=""/>
          <p:cNvPicPr/>
          <p:nvPr/>
        </p:nvPicPr>
        <p:blipFill>
          <a:blip r:embed="rId2"/>
          <a:stretch/>
        </p:blipFill>
        <p:spPr>
          <a:xfrm>
            <a:off x="166680" y="1567440"/>
            <a:ext cx="9766800" cy="3499560"/>
          </a:xfrm>
          <a:prstGeom prst="rect">
            <a:avLst/>
          </a:prstGeom>
          <a:ln>
            <a:noFill/>
          </a:ln>
        </p:spPr>
      </p:pic>
      <p:sp>
        <p:nvSpPr>
          <p:cNvPr id="189" name="CustomShape 3"/>
          <p:cNvSpPr/>
          <p:nvPr/>
        </p:nvSpPr>
        <p:spPr>
          <a:xfrm>
            <a:off x="2254320" y="5067720"/>
            <a:ext cx="1672560" cy="41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Projection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7152840" y="5067720"/>
            <a:ext cx="1672560" cy="41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Unrolling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3" descr=""/>
          <p:cNvPicPr/>
          <p:nvPr/>
        </p:nvPicPr>
        <p:blipFill>
          <a:blip r:embed="rId1"/>
          <a:stretch/>
        </p:blipFill>
        <p:spPr>
          <a:xfrm>
            <a:off x="8930160" y="39240"/>
            <a:ext cx="1117440" cy="376200"/>
          </a:xfrm>
          <a:prstGeom prst="rect">
            <a:avLst/>
          </a:prstGeom>
          <a:ln>
            <a:noFill/>
          </a:ln>
        </p:spPr>
      </p:pic>
      <p:sp>
        <p:nvSpPr>
          <p:cNvPr id="192" name="CustomShape 1"/>
          <p:cNvSpPr/>
          <p:nvPr/>
        </p:nvSpPr>
        <p:spPr>
          <a:xfrm>
            <a:off x="360" y="5565960"/>
            <a:ext cx="7558560" cy="133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Georgia"/>
                <a:ea typeface="DejaVu Sans"/>
              </a:rPr>
              <a:t>Copyright © www.ITbodhi.com</a:t>
            </a:r>
            <a:endParaRPr b="0" lang="en-IN" sz="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IN" sz="8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Manifold Learning</a:t>
            </a:r>
            <a:endParaRPr b="0" lang="en-IN" sz="357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434160" y="1306440"/>
            <a:ext cx="8595720" cy="39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Swiss roll is an example of a 2D manifold.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Put simply, a 2D manifold is a 2D shape that can be bent and twisted in a higher-dimensional space.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More generally, a d-dimensional manifold is a part of an n-dimensional space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(where d &lt; n) that locally resembles a d-dimensional hyperplane.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the case of the Swiss roll, d = 2 and n = 3: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It locally resembles a 2D plane, but it is rolled in the third dimension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3" descr=""/>
          <p:cNvPicPr/>
          <p:nvPr/>
        </p:nvPicPr>
        <p:blipFill>
          <a:blip r:embed="rId1"/>
          <a:stretch/>
        </p:blipFill>
        <p:spPr>
          <a:xfrm>
            <a:off x="8930160" y="39240"/>
            <a:ext cx="1117440" cy="376200"/>
          </a:xfrm>
          <a:prstGeom prst="rect">
            <a:avLst/>
          </a:prstGeom>
          <a:ln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360" y="5565960"/>
            <a:ext cx="7558560" cy="133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Georgia"/>
                <a:ea typeface="DejaVu Sans"/>
              </a:rPr>
              <a:t>Copyright © www.ITbodhi.com</a:t>
            </a:r>
            <a:endParaRPr b="0" lang="en-IN" sz="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IN" sz="8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Choosing Right # of Dimensions</a:t>
            </a:r>
            <a:endParaRPr b="0" lang="en-IN" sz="3570" spc="-1" strike="noStrike">
              <a:latin typeface="Arial"/>
            </a:endParaRPr>
          </a:p>
        </p:txBody>
      </p:sp>
      <p:pic>
        <p:nvPicPr>
          <p:cNvPr id="198" name="Picture 1" descr=""/>
          <p:cNvPicPr/>
          <p:nvPr/>
        </p:nvPicPr>
        <p:blipFill>
          <a:blip r:embed="rId2"/>
          <a:stretch/>
        </p:blipFill>
        <p:spPr>
          <a:xfrm>
            <a:off x="1846080" y="1376640"/>
            <a:ext cx="6108120" cy="386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Kernel PCA</a:t>
            </a:r>
            <a:endParaRPr b="0" lang="en-IN" sz="357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241920" y="1584000"/>
            <a:ext cx="2494080" cy="218952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3281760" y="1562400"/>
            <a:ext cx="2478240" cy="232560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3"/>
          <a:stretch/>
        </p:blipFill>
        <p:spPr>
          <a:xfrm>
            <a:off x="6408000" y="1554480"/>
            <a:ext cx="2534400" cy="218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2282400" y="1440000"/>
            <a:ext cx="5277600" cy="3657240"/>
          </a:xfrm>
          <a:prstGeom prst="rect">
            <a:avLst/>
          </a:prstGeom>
          <a:ln>
            <a:noFill/>
          </a:ln>
        </p:spPr>
      </p:pic>
      <p:sp>
        <p:nvSpPr>
          <p:cNvPr id="204" name="CustomShape 1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Kernel PCA</a:t>
            </a:r>
            <a:endParaRPr b="0" lang="en-IN" sz="3570" spc="-1" strike="noStrike"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Kernel PCA</a:t>
            </a:r>
            <a:endParaRPr b="0" lang="en-IN" sz="357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0" y="72000"/>
            <a:ext cx="8136000" cy="556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4145040" y="2664000"/>
            <a:ext cx="5862600" cy="2967120"/>
          </a:xfrm>
          <a:prstGeom prst="rect">
            <a:avLst/>
          </a:prstGeom>
          <a:ln>
            <a:noFill/>
          </a:ln>
        </p:spPr>
      </p:pic>
      <p:sp>
        <p:nvSpPr>
          <p:cNvPr id="208" name="CustomShape 1"/>
          <p:cNvSpPr/>
          <p:nvPr/>
        </p:nvSpPr>
        <p:spPr>
          <a:xfrm>
            <a:off x="216000" y="2525400"/>
            <a:ext cx="3367080" cy="308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LDA (Linear Discriminant Analysis):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Arial"/>
              </a:rPr>
              <a:t>Projects data in a way that the class separability is maximised. Examples from same class are put closely together by the projection. Examples from different classes are placed far apart by the projection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Linear Discriminant Analysis</a:t>
            </a:r>
            <a:endParaRPr b="0" lang="en-IN" sz="357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1228680" y="1368000"/>
            <a:ext cx="5898960" cy="4248720"/>
          </a:xfrm>
          <a:prstGeom prst="rect">
            <a:avLst/>
          </a:prstGeom>
          <a:ln>
            <a:noFill/>
          </a:ln>
        </p:spPr>
      </p:pic>
      <p:sp>
        <p:nvSpPr>
          <p:cNvPr id="211" name="CustomShape 1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How LDA works</a:t>
            </a:r>
            <a:endParaRPr b="0" lang="en-IN" sz="357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1604160" y="1512000"/>
            <a:ext cx="5811480" cy="409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Pros and Cons</a:t>
            </a:r>
            <a:endParaRPr b="0" lang="en-IN" sz="357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419760" y="1391760"/>
            <a:ext cx="906876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Pros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Making the dataset easier to use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Reducing computational cost of many algorithms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Removing noise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Making the results easier to understand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Data Visualization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Cons: 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May not be needed, could throw away useful information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Works with: Numerical values [ problematic in categorical features ]</a:t>
            </a:r>
            <a:endParaRPr b="0" lang="en-IN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There are NO MISSING VALUE in dataset 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92" name="Picture 3" descr=""/>
          <p:cNvPicPr/>
          <p:nvPr/>
        </p:nvPicPr>
        <p:blipFill>
          <a:blip r:embed="rId1"/>
          <a:stretch/>
        </p:blipFill>
        <p:spPr>
          <a:xfrm>
            <a:off x="8930160" y="39240"/>
            <a:ext cx="1117440" cy="376200"/>
          </a:xfrm>
          <a:prstGeom prst="rect">
            <a:avLst/>
          </a:prstGeom>
          <a:ln>
            <a:noFill/>
          </a:ln>
        </p:spPr>
      </p:pic>
      <p:sp>
        <p:nvSpPr>
          <p:cNvPr id="93" name="CustomShape 3"/>
          <p:cNvSpPr/>
          <p:nvPr/>
        </p:nvSpPr>
        <p:spPr>
          <a:xfrm>
            <a:off x="360" y="5565960"/>
            <a:ext cx="7558560" cy="133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Georgia"/>
                <a:ea typeface="DejaVu Sans"/>
              </a:rPr>
              <a:t>Copyright © www.ITbodhi.com</a:t>
            </a:r>
            <a:endParaRPr b="0" lang="en-IN" sz="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IN" sz="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216000" y="1797840"/>
            <a:ext cx="2159640" cy="230580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2808000" y="1858320"/>
            <a:ext cx="2293200" cy="224532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5607000" y="2088000"/>
            <a:ext cx="3608640" cy="186012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4"/>
          <a:stretch/>
        </p:blipFill>
        <p:spPr>
          <a:xfrm>
            <a:off x="7981200" y="4032000"/>
            <a:ext cx="1234440" cy="124272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With 3 categories</a:t>
            </a:r>
            <a:endParaRPr b="0" lang="en-IN" sz="357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Dimension Reduction</a:t>
            </a:r>
            <a:endParaRPr b="0" lang="en-IN" sz="3570" spc="-1" strike="noStrike">
              <a:latin typeface="Arial"/>
            </a:endParaRPr>
          </a:p>
        </p:txBody>
      </p:sp>
      <p:pic>
        <p:nvPicPr>
          <p:cNvPr id="95" name="Picture 3" descr=""/>
          <p:cNvPicPr/>
          <p:nvPr/>
        </p:nvPicPr>
        <p:blipFill>
          <a:blip r:embed="rId1"/>
          <a:stretch/>
        </p:blipFill>
        <p:spPr>
          <a:xfrm>
            <a:off x="8930160" y="39240"/>
            <a:ext cx="1117440" cy="37620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360" y="5565960"/>
            <a:ext cx="7558560" cy="133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Georgia"/>
                <a:ea typeface="DejaVu Sans"/>
              </a:rPr>
              <a:t>Copyright © www.ITbodhi.com</a:t>
            </a:r>
            <a:endParaRPr b="0" lang="en-IN" sz="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IN" sz="800" spc="-1" strike="noStrike">
              <a:latin typeface="Arial"/>
            </a:endParaRPr>
          </a:p>
        </p:txBody>
      </p:sp>
      <p:pic>
        <p:nvPicPr>
          <p:cNvPr id="97" name="Picture 1" descr=""/>
          <p:cNvPicPr/>
          <p:nvPr/>
        </p:nvPicPr>
        <p:blipFill>
          <a:blip r:embed="rId2"/>
          <a:stretch/>
        </p:blipFill>
        <p:spPr>
          <a:xfrm>
            <a:off x="2326680" y="1463400"/>
            <a:ext cx="3371040" cy="2332800"/>
          </a:xfrm>
          <a:prstGeom prst="rect">
            <a:avLst/>
          </a:prstGeom>
          <a:ln>
            <a:noFill/>
          </a:ln>
        </p:spPr>
      </p:pic>
      <p:pic>
        <p:nvPicPr>
          <p:cNvPr id="98" name="Picture 2" descr=""/>
          <p:cNvPicPr/>
          <p:nvPr/>
        </p:nvPicPr>
        <p:blipFill>
          <a:blip r:embed="rId3"/>
          <a:stretch/>
        </p:blipFill>
        <p:spPr>
          <a:xfrm>
            <a:off x="720360" y="2518200"/>
            <a:ext cx="1923480" cy="2761560"/>
          </a:xfrm>
          <a:prstGeom prst="rect">
            <a:avLst/>
          </a:prstGeom>
          <a:ln>
            <a:noFill/>
          </a:ln>
        </p:spPr>
      </p:pic>
      <p:pic>
        <p:nvPicPr>
          <p:cNvPr id="99" name="Picture 3" descr=""/>
          <p:cNvPicPr/>
          <p:nvPr/>
        </p:nvPicPr>
        <p:blipFill>
          <a:blip r:embed="rId4"/>
          <a:srcRect l="0" t="13768" r="0" b="12529"/>
          <a:stretch/>
        </p:blipFill>
        <p:spPr>
          <a:xfrm>
            <a:off x="2779560" y="3823200"/>
            <a:ext cx="3752280" cy="1347120"/>
          </a:xfrm>
          <a:prstGeom prst="rect">
            <a:avLst/>
          </a:prstGeom>
          <a:ln>
            <a:noFill/>
          </a:ln>
        </p:spPr>
      </p:pic>
      <p:sp>
        <p:nvSpPr>
          <p:cNvPr id="100" name="Line 3"/>
          <p:cNvSpPr/>
          <p:nvPr/>
        </p:nvSpPr>
        <p:spPr>
          <a:xfrm flipH="1">
            <a:off x="2191320" y="3066120"/>
            <a:ext cx="980280" cy="441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4"/>
          <p:cNvSpPr/>
          <p:nvPr/>
        </p:nvSpPr>
        <p:spPr>
          <a:xfrm flipH="1">
            <a:off x="3108240" y="2342160"/>
            <a:ext cx="980280" cy="44172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Line 5"/>
          <p:cNvSpPr/>
          <p:nvPr/>
        </p:nvSpPr>
        <p:spPr>
          <a:xfrm>
            <a:off x="3366360" y="3723120"/>
            <a:ext cx="38880" cy="952920"/>
          </a:xfrm>
          <a:prstGeom prst="line">
            <a:avLst/>
          </a:prstGeom>
          <a:ln>
            <a:solidFill>
              <a:srgbClr val="be4b48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103" name="Line 6"/>
          <p:cNvSpPr/>
          <p:nvPr/>
        </p:nvSpPr>
        <p:spPr>
          <a:xfrm>
            <a:off x="5457960" y="2727360"/>
            <a:ext cx="38880" cy="952920"/>
          </a:xfrm>
          <a:prstGeom prst="line">
            <a:avLst/>
          </a:prstGeom>
          <a:ln>
            <a:solidFill>
              <a:srgbClr val="be4b48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Dimension Reduction which one </a:t>
            </a:r>
            <a:endParaRPr b="0" lang="en-IN" sz="3570" spc="-1" strike="noStrike">
              <a:latin typeface="Arial"/>
            </a:endParaRPr>
          </a:p>
        </p:txBody>
      </p:sp>
      <p:pic>
        <p:nvPicPr>
          <p:cNvPr id="105" name="Picture 3" descr=""/>
          <p:cNvPicPr/>
          <p:nvPr/>
        </p:nvPicPr>
        <p:blipFill>
          <a:blip r:embed="rId1"/>
          <a:stretch/>
        </p:blipFill>
        <p:spPr>
          <a:xfrm>
            <a:off x="8930160" y="39240"/>
            <a:ext cx="1117440" cy="376200"/>
          </a:xfrm>
          <a:prstGeom prst="rect">
            <a:avLst/>
          </a:prstGeom>
          <a:ln>
            <a:noFill/>
          </a:ln>
        </p:spPr>
      </p:pic>
      <p:sp>
        <p:nvSpPr>
          <p:cNvPr id="106" name="CustomShape 2"/>
          <p:cNvSpPr/>
          <p:nvPr/>
        </p:nvSpPr>
        <p:spPr>
          <a:xfrm>
            <a:off x="360" y="5565960"/>
            <a:ext cx="7558560" cy="133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Georgia"/>
                <a:ea typeface="DejaVu Sans"/>
              </a:rPr>
              <a:t>Copyright © www.ITbodhi.com</a:t>
            </a:r>
            <a:endParaRPr b="0" lang="en-IN" sz="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IN" sz="800" spc="-1" strike="noStrike">
              <a:latin typeface="Arial"/>
            </a:endParaRPr>
          </a:p>
        </p:txBody>
      </p:sp>
      <p:pic>
        <p:nvPicPr>
          <p:cNvPr id="107" name="Picture 1" descr=""/>
          <p:cNvPicPr/>
          <p:nvPr/>
        </p:nvPicPr>
        <p:blipFill>
          <a:blip r:embed="rId2"/>
          <a:stretch/>
        </p:blipFill>
        <p:spPr>
          <a:xfrm>
            <a:off x="2326680" y="1463400"/>
            <a:ext cx="3371040" cy="2332800"/>
          </a:xfrm>
          <a:prstGeom prst="rect">
            <a:avLst/>
          </a:prstGeom>
          <a:ln>
            <a:noFill/>
          </a:ln>
        </p:spPr>
      </p:pic>
      <p:pic>
        <p:nvPicPr>
          <p:cNvPr id="108" name="Picture 2" descr=""/>
          <p:cNvPicPr/>
          <p:nvPr/>
        </p:nvPicPr>
        <p:blipFill>
          <a:blip r:embed="rId3"/>
          <a:srcRect l="37992" t="4612" r="7398" b="5402"/>
          <a:stretch/>
        </p:blipFill>
        <p:spPr>
          <a:xfrm rot="17415600">
            <a:off x="2043360" y="3120120"/>
            <a:ext cx="1050120" cy="2484720"/>
          </a:xfrm>
          <a:prstGeom prst="rect">
            <a:avLst/>
          </a:prstGeom>
          <a:ln>
            <a:noFill/>
          </a:ln>
        </p:spPr>
      </p:pic>
      <p:pic>
        <p:nvPicPr>
          <p:cNvPr id="109" name="Picture 3" descr=""/>
          <p:cNvPicPr/>
          <p:nvPr/>
        </p:nvPicPr>
        <p:blipFill>
          <a:blip r:embed="rId4"/>
          <a:srcRect l="4032" t="13628" r="8782" b="14610"/>
          <a:stretch/>
        </p:blipFill>
        <p:spPr>
          <a:xfrm rot="1244400">
            <a:off x="5914440" y="3697560"/>
            <a:ext cx="3271320" cy="131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Dimension Reduction</a:t>
            </a:r>
            <a:endParaRPr b="0" lang="en-IN" sz="3570" spc="-1" strike="noStrike">
              <a:latin typeface="Arial"/>
            </a:endParaRPr>
          </a:p>
        </p:txBody>
      </p:sp>
      <p:pic>
        <p:nvPicPr>
          <p:cNvPr id="111" name="Picture 3" descr=""/>
          <p:cNvPicPr/>
          <p:nvPr/>
        </p:nvPicPr>
        <p:blipFill>
          <a:blip r:embed="rId1"/>
          <a:stretch/>
        </p:blipFill>
        <p:spPr>
          <a:xfrm>
            <a:off x="8930160" y="39240"/>
            <a:ext cx="1117440" cy="376200"/>
          </a:xfrm>
          <a:prstGeom prst="rect">
            <a:avLst/>
          </a:prstGeom>
          <a:ln>
            <a:noFill/>
          </a:ln>
        </p:spPr>
      </p:pic>
      <p:sp>
        <p:nvSpPr>
          <p:cNvPr id="112" name="CustomShape 2"/>
          <p:cNvSpPr/>
          <p:nvPr/>
        </p:nvSpPr>
        <p:spPr>
          <a:xfrm>
            <a:off x="360" y="5565960"/>
            <a:ext cx="7558560" cy="133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Georgia"/>
                <a:ea typeface="DejaVu Sans"/>
              </a:rPr>
              <a:t>Copyright © www.ITbodhi.com</a:t>
            </a:r>
            <a:endParaRPr b="0" lang="en-IN" sz="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IN" sz="800" spc="-1" strike="noStrike">
              <a:latin typeface="Arial"/>
            </a:endParaRPr>
          </a:p>
        </p:txBody>
      </p:sp>
      <p:pic>
        <p:nvPicPr>
          <p:cNvPr id="113" name="Picture 9" descr=""/>
          <p:cNvPicPr/>
          <p:nvPr/>
        </p:nvPicPr>
        <p:blipFill>
          <a:blip r:embed="rId2"/>
          <a:srcRect l="0" t="11292" r="0" b="0"/>
          <a:stretch/>
        </p:blipFill>
        <p:spPr>
          <a:xfrm>
            <a:off x="392040" y="1812960"/>
            <a:ext cx="8537400" cy="322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Dimension Reduction in Cluster</a:t>
            </a:r>
            <a:endParaRPr b="0" lang="en-IN" sz="3570" spc="-1" strike="noStrike">
              <a:latin typeface="Arial"/>
            </a:endParaRPr>
          </a:p>
        </p:txBody>
      </p:sp>
      <p:pic>
        <p:nvPicPr>
          <p:cNvPr id="115" name="Picture 3" descr=""/>
          <p:cNvPicPr/>
          <p:nvPr/>
        </p:nvPicPr>
        <p:blipFill>
          <a:blip r:embed="rId1"/>
          <a:stretch/>
        </p:blipFill>
        <p:spPr>
          <a:xfrm>
            <a:off x="8930160" y="39240"/>
            <a:ext cx="1117440" cy="376200"/>
          </a:xfrm>
          <a:prstGeom prst="rect">
            <a:avLst/>
          </a:prstGeom>
          <a:ln>
            <a:noFill/>
          </a:ln>
        </p:spPr>
      </p:pic>
      <p:sp>
        <p:nvSpPr>
          <p:cNvPr id="116" name="CustomShape 2"/>
          <p:cNvSpPr/>
          <p:nvPr/>
        </p:nvSpPr>
        <p:spPr>
          <a:xfrm>
            <a:off x="360" y="5565960"/>
            <a:ext cx="7558560" cy="133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Georgia"/>
                <a:ea typeface="DejaVu Sans"/>
              </a:rPr>
              <a:t>Copyright © www.ITbodhi.com</a:t>
            </a:r>
            <a:endParaRPr b="0" lang="en-IN" sz="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IN" sz="800" spc="-1" strike="noStrike">
              <a:latin typeface="Arial"/>
            </a:endParaRPr>
          </a:p>
        </p:txBody>
      </p:sp>
      <p:pic>
        <p:nvPicPr>
          <p:cNvPr id="117" name="Picture 4" descr=""/>
          <p:cNvPicPr/>
          <p:nvPr/>
        </p:nvPicPr>
        <p:blipFill>
          <a:blip r:embed="rId2"/>
          <a:stretch/>
        </p:blipFill>
        <p:spPr>
          <a:xfrm>
            <a:off x="827280" y="1586160"/>
            <a:ext cx="7625520" cy="354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Dimension Reduction which one </a:t>
            </a:r>
            <a:endParaRPr b="0" lang="en-IN" sz="3570" spc="-1" strike="noStrike">
              <a:latin typeface="Arial"/>
            </a:endParaRPr>
          </a:p>
        </p:txBody>
      </p:sp>
      <p:pic>
        <p:nvPicPr>
          <p:cNvPr id="119" name="Picture 3" descr=""/>
          <p:cNvPicPr/>
          <p:nvPr/>
        </p:nvPicPr>
        <p:blipFill>
          <a:blip r:embed="rId1"/>
          <a:stretch/>
        </p:blipFill>
        <p:spPr>
          <a:xfrm>
            <a:off x="8930160" y="39240"/>
            <a:ext cx="1117440" cy="376200"/>
          </a:xfrm>
          <a:prstGeom prst="rect">
            <a:avLst/>
          </a:prstGeom>
          <a:ln>
            <a:noFill/>
          </a:ln>
        </p:spPr>
      </p:pic>
      <p:sp>
        <p:nvSpPr>
          <p:cNvPr id="120" name="CustomShape 2"/>
          <p:cNvSpPr/>
          <p:nvPr/>
        </p:nvSpPr>
        <p:spPr>
          <a:xfrm>
            <a:off x="360" y="5565960"/>
            <a:ext cx="7558560" cy="133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Georgia"/>
                <a:ea typeface="DejaVu Sans"/>
              </a:rPr>
              <a:t>Copyright © www.ITbodhi.com</a:t>
            </a:r>
            <a:endParaRPr b="0" lang="en-IN" sz="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IN" sz="800" spc="-1" strike="noStrike">
              <a:latin typeface="Arial"/>
            </a:endParaRPr>
          </a:p>
        </p:txBody>
      </p:sp>
      <p:pic>
        <p:nvPicPr>
          <p:cNvPr id="121" name="Picture 1" descr=""/>
          <p:cNvPicPr/>
          <p:nvPr/>
        </p:nvPicPr>
        <p:blipFill>
          <a:blip r:embed="rId2"/>
          <a:stretch/>
        </p:blipFill>
        <p:spPr>
          <a:xfrm>
            <a:off x="110520" y="1679040"/>
            <a:ext cx="4636800" cy="293184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2" name="Picture 2" descr=""/>
          <p:cNvPicPr/>
          <p:nvPr/>
        </p:nvPicPr>
        <p:blipFill>
          <a:blip r:embed="rId3"/>
          <a:stretch/>
        </p:blipFill>
        <p:spPr>
          <a:xfrm>
            <a:off x="4871520" y="1679040"/>
            <a:ext cx="5127840" cy="293184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4000" y="216000"/>
            <a:ext cx="7016760" cy="93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457200">
              <a:lnSpc>
                <a:spcPct val="100000"/>
              </a:lnSpc>
            </a:pPr>
            <a:r>
              <a:rPr b="0" lang="en-IN" sz="3570" spc="-1" strike="noStrike">
                <a:solidFill>
                  <a:srgbClr val="ffffff"/>
                </a:solidFill>
                <a:latin typeface="Arial"/>
                <a:ea typeface="DejaVu Sans"/>
              </a:rPr>
              <a:t>Linear Transformation</a:t>
            </a:r>
            <a:endParaRPr b="0" lang="en-IN" sz="3570" spc="-1" strike="noStrike">
              <a:latin typeface="Arial"/>
            </a:endParaRPr>
          </a:p>
        </p:txBody>
      </p:sp>
      <p:pic>
        <p:nvPicPr>
          <p:cNvPr id="124" name="Picture 3" descr=""/>
          <p:cNvPicPr/>
          <p:nvPr/>
        </p:nvPicPr>
        <p:blipFill>
          <a:blip r:embed="rId1"/>
          <a:stretch/>
        </p:blipFill>
        <p:spPr>
          <a:xfrm>
            <a:off x="8930160" y="39240"/>
            <a:ext cx="1117440" cy="376200"/>
          </a:xfrm>
          <a:prstGeom prst="rect">
            <a:avLst/>
          </a:prstGeom>
          <a:ln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360" y="5565960"/>
            <a:ext cx="7558560" cy="133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en-IN" sz="800" spc="-1" strike="noStrike">
                <a:solidFill>
                  <a:srgbClr val="ffffff"/>
                </a:solidFill>
                <a:latin typeface="Georgia"/>
                <a:ea typeface="DejaVu Sans"/>
              </a:rPr>
              <a:t>Copyright © www.ITbodhi.com</a:t>
            </a:r>
            <a:endParaRPr b="0" lang="en-IN" sz="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IN" sz="800" spc="-1" strike="noStrike">
              <a:latin typeface="Arial"/>
            </a:endParaRPr>
          </a:p>
        </p:txBody>
      </p:sp>
      <p:pic>
        <p:nvPicPr>
          <p:cNvPr id="126" name="Picture 1" descr=""/>
          <p:cNvPicPr/>
          <p:nvPr/>
        </p:nvPicPr>
        <p:blipFill>
          <a:blip r:embed="rId2"/>
          <a:srcRect l="0" t="11997" r="0" b="0"/>
          <a:stretch/>
        </p:blipFill>
        <p:spPr>
          <a:xfrm>
            <a:off x="655560" y="1593720"/>
            <a:ext cx="7843320" cy="372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2411</TotalTime>
  <Application>LibreOffice/6.0.4.2$MacOSX_X86_64 LibreOffice_project/9b0d9b32d5dcda91d2f1a96dc04c645c450872bf</Application>
  <Words>383</Words>
  <Paragraphs>82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2018-10-26T23:57:05Z</dcterms:created>
  <dc:creator>rajnish chauhan</dc:creator>
  <dc:description/>
  <dc:language>en-IN</dc:language>
  <cp:lastModifiedBy>rajnish chauhan</cp:lastModifiedBy>
  <dcterms:modified xsi:type="dcterms:W3CDTF">2019-08-10T11:10:39Z</dcterms:modified>
  <cp:revision>109</cp:revision>
  <dc:subject/>
  <dc:title>Bright Blue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</Properties>
</file>